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4" r:id="rId3"/>
    <p:sldId id="430" r:id="rId4"/>
    <p:sldId id="418" r:id="rId5"/>
    <p:sldId id="466" r:id="rId6"/>
    <p:sldId id="465" r:id="rId7"/>
    <p:sldId id="259" r:id="rId8"/>
    <p:sldId id="469" r:id="rId9"/>
    <p:sldId id="468" r:id="rId10"/>
    <p:sldId id="467" r:id="rId11"/>
    <p:sldId id="471" r:id="rId12"/>
    <p:sldId id="263" r:id="rId13"/>
    <p:sldId id="472" r:id="rId14"/>
    <p:sldId id="438" r:id="rId15"/>
    <p:sldId id="420" r:id="rId16"/>
    <p:sldId id="322" r:id="rId17"/>
    <p:sldId id="316" r:id="rId18"/>
    <p:sldId id="318" r:id="rId19"/>
    <p:sldId id="428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4D4AB5D-258F-8345-9971-976AC866E33C}">
          <p14:sldIdLst>
            <p14:sldId id="256"/>
            <p14:sldId id="464"/>
            <p14:sldId id="430"/>
            <p14:sldId id="418"/>
            <p14:sldId id="466"/>
            <p14:sldId id="465"/>
            <p14:sldId id="259"/>
            <p14:sldId id="469"/>
            <p14:sldId id="468"/>
          </p14:sldIdLst>
        </p14:section>
        <p14:section name="Naamloze sectie" id="{B6FAEC64-563E-0C41-890E-69C8BC9CA827}">
          <p14:sldIdLst>
            <p14:sldId id="467"/>
            <p14:sldId id="471"/>
            <p14:sldId id="263"/>
            <p14:sldId id="472"/>
            <p14:sldId id="438"/>
            <p14:sldId id="420"/>
            <p14:sldId id="322"/>
            <p14:sldId id="316"/>
            <p14:sldId id="318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94"/>
  </p:normalViewPr>
  <p:slideViewPr>
    <p:cSldViewPr>
      <p:cViewPr varScale="1">
        <p:scale>
          <a:sx n="121" d="100"/>
          <a:sy n="121" d="100"/>
        </p:scale>
        <p:origin x="1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24AA-31E6-E243-BDC1-1F5CB3203928}" type="datetimeFigureOut">
              <a:rPr lang="nl-NL" smtClean="0"/>
              <a:t>13-06-2020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75FC6-C950-C743-B51D-F5B29D25B0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52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E2191-BC6F-DC45-82DD-3452D849D5A0}" type="datetimeFigureOut">
              <a:rPr lang="nl-BE" smtClean="0"/>
              <a:t>13/06/2020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1DC27-4862-8C40-ADB6-5EC51BFDCF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62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1DC27-4862-8C40-ADB6-5EC51BFDCFB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66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C421-DCB7-440F-82C1-09692C613D45}" type="datetimeFigureOut">
              <a:rPr lang="nl-BE" smtClean="0"/>
              <a:pPr/>
              <a:t>13/06/2020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C254-0F12-43FA-974B-5C2CBF6A7E8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nl-BE" sz="4800" dirty="0">
                <a:solidFill>
                  <a:srgbClr val="1F497D"/>
                </a:solidFill>
                <a:latin typeface="Comic Sans MS" pitchFamily="66" charset="0"/>
              </a:rPr>
            </a:br>
            <a:br>
              <a:rPr lang="nl-BE" sz="4800" dirty="0">
                <a:solidFill>
                  <a:srgbClr val="1F497D"/>
                </a:solidFill>
                <a:latin typeface="Comic Sans MS" pitchFamily="66" charset="0"/>
              </a:rPr>
            </a:br>
            <a:br>
              <a:rPr lang="nl-BE" sz="4800" dirty="0">
                <a:solidFill>
                  <a:srgbClr val="1F497D"/>
                </a:solidFill>
                <a:latin typeface="Comic Sans MS" pitchFamily="66" charset="0"/>
              </a:rPr>
            </a:br>
            <a:r>
              <a:rPr lang="nl-BE" sz="4000" b="1" dirty="0">
                <a:solidFill>
                  <a:srgbClr val="0000FF"/>
                </a:solidFill>
                <a:latin typeface="Comic Sans MS" pitchFamily="66" charset="0"/>
              </a:rPr>
              <a:t>Croatië, het perfecte wijnland</a:t>
            </a:r>
            <a:br>
              <a:rPr lang="nl-BE" sz="4800" dirty="0">
                <a:solidFill>
                  <a:srgbClr val="0000FF"/>
                </a:solidFill>
                <a:latin typeface="Comic Sans MS" pitchFamily="66" charset="0"/>
              </a:rPr>
            </a:br>
            <a:br>
              <a:rPr lang="nl-BE" sz="48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nl-BE" sz="3600" dirty="0">
                <a:solidFill>
                  <a:srgbClr val="FF0000"/>
                </a:solidFill>
                <a:latin typeface="Comic Sans MS" pitchFamily="66" charset="0"/>
              </a:rPr>
              <a:t>Patrick Dhondt</a:t>
            </a:r>
            <a:br>
              <a:rPr lang="nl-BE" sz="4800" dirty="0">
                <a:solidFill>
                  <a:srgbClr val="1F497D"/>
                </a:solidFill>
                <a:latin typeface="Comic Sans MS" pitchFamily="66" charset="0"/>
              </a:rPr>
            </a:br>
            <a:endParaRPr lang="nl-BE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600450"/>
            <a:ext cx="6688832" cy="2157214"/>
          </a:xfrm>
        </p:spPr>
        <p:txBody>
          <a:bodyPr>
            <a:normAutofit fontScale="55000" lnSpcReduction="20000"/>
          </a:bodyPr>
          <a:lstStyle/>
          <a:p>
            <a:endParaRPr lang="nl-BE" sz="31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nl-BE" sz="31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nl-BE" sz="31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nl-BE" sz="31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nl-BE" sz="3100" b="1" dirty="0">
                <a:solidFill>
                  <a:srgbClr val="FF0000"/>
                </a:solidFill>
                <a:latin typeface="Comic Sans MS" pitchFamily="66" charset="0"/>
              </a:rPr>
              <a:t>Wines Out Of The Boxxx</a:t>
            </a:r>
          </a:p>
          <a:p>
            <a:r>
              <a:rPr lang="nl-BE" sz="31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nl-BE" sz="28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nl-BE" sz="2800" b="1" dirty="0">
                <a:solidFill>
                  <a:srgbClr val="0000FF"/>
                </a:solidFill>
                <a:latin typeface="Comic Sans MS" pitchFamily="66" charset="0"/>
              </a:rPr>
              <a:t>BNI Convergent – 16 juni 2020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38096" cy="129523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5. De mens : wijnbouwmethoden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Conventionele wijnbouw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Volume – winst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Chemie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Biologische wijnbouw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Geen synthetische middelen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Natuur (planten) 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Biodynamisch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Rudolf Steiner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Versterking bodem – invloed kosmos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Natuurlijke wijn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Minimale menselijke interventie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Geen synthetische middelen, geen sulfiet 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Lutte raisonnée  </a:t>
            </a:r>
          </a:p>
          <a:p>
            <a:pPr marL="457200" lvl="1" indent="0">
              <a:buNone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88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Croatië, het perfecte wijnland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Klimaat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Gemiddelde jaartemperatuur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Porec (Istrië) : </a:t>
            </a:r>
            <a:r>
              <a:rPr lang="nl-BE" dirty="0">
                <a:solidFill>
                  <a:srgbClr val="FF0000"/>
                </a:solidFill>
                <a:latin typeface="Comic Sans MS"/>
                <a:cs typeface="Comic Sans MS"/>
              </a:rPr>
              <a:t>14,3 °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Hvar : 18 °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Bordeaux : 12,7 °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België : 10,2 °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Jaarlijkse neerslag 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Porec (Istrië) : 980 mm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Hvar : 547 mm  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Bordeaux : 931 mm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België 925 mm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Zonneschijn 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Istrië : 2388 u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Hvar : </a:t>
            </a:r>
            <a:r>
              <a:rPr lang="nl-BE" dirty="0">
                <a:solidFill>
                  <a:srgbClr val="FF0000"/>
                </a:solidFill>
                <a:latin typeface="Comic Sans MS"/>
                <a:cs typeface="Comic Sans MS"/>
              </a:rPr>
              <a:t>2700 u   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Bordeaux : 2052 u </a:t>
            </a:r>
          </a:p>
          <a:p>
            <a:pPr lvl="3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België : 1545 u  </a:t>
            </a:r>
          </a:p>
          <a:p>
            <a:pPr marL="457200" lvl="1" indent="0">
              <a:buNone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44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715AB"/>
                </a:solidFill>
                <a:latin typeface="Comic Sans MS" panose="030F0902030302020204" pitchFamily="66" charset="0"/>
              </a:rPr>
              <a:t>Uren zonneschijn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11 regio’s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9144000" cy="61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Croatië, het perfecte wijnland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Geologie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Argilo-calcair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Terre rosse (ijzerhoudende zandsteen)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Klei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Dolomiet (Peljesac)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Topografie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Ligging : 42 – 48 ° N.B.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reliëf, nabijheid zee (1.500 km kustlijn)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Ampelografie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66 inheemse druivenrassen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Mens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Rijke geschiedenis / moderne know-how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Bio(dynamisch) en lutte raisonnée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Veel familiebedrijven </a:t>
            </a:r>
          </a:p>
        </p:txBody>
      </p:sp>
    </p:spTree>
    <p:extLst>
      <p:ext uri="{BB962C8B-B14F-4D97-AF65-F5344CB8AC3E}">
        <p14:creationId xmlns:p14="http://schemas.microsoft.com/office/powerpoint/2010/main" val="11532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Croatië : wijngebieden   </a:t>
            </a:r>
            <a:endParaRPr lang="nl-NL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omic Sans MS"/>
                <a:cs typeface="Comic Sans MS"/>
              </a:rPr>
              <a:t>4 zones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68760"/>
            <a:ext cx="4499356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Croatië </a:t>
            </a:r>
            <a:r>
              <a:rPr lang="mr-IN" dirty="0">
                <a:solidFill>
                  <a:srgbClr val="0000FF"/>
                </a:solidFill>
                <a:latin typeface="Comic Sans MS"/>
                <a:cs typeface="Comic Sans MS"/>
              </a:rPr>
              <a:t>–</a:t>
            </a:r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 druiven 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BE" dirty="0">
                <a:latin typeface="Comic Sans MS"/>
                <a:cs typeface="Comic Sans MS"/>
              </a:rPr>
              <a:t>Belangrijkste autochtone </a:t>
            </a:r>
            <a:r>
              <a:rPr lang="nl-BE" b="1" dirty="0">
                <a:latin typeface="Comic Sans MS"/>
                <a:cs typeface="Comic Sans MS"/>
              </a:rPr>
              <a:t>witte</a:t>
            </a:r>
            <a:r>
              <a:rPr lang="nl-BE" dirty="0">
                <a:latin typeface="Comic Sans MS"/>
                <a:cs typeface="Comic Sans MS"/>
              </a:rPr>
              <a:t> druiven : </a:t>
            </a:r>
          </a:p>
          <a:p>
            <a:pPr lvl="2"/>
            <a:r>
              <a:rPr lang="nl-BE" dirty="0">
                <a:latin typeface="Comic Sans MS"/>
                <a:cs typeface="Comic Sans MS"/>
              </a:rPr>
              <a:t>Grasevina, Malvazija, Posip, Marastina, Debit, Zilavka; Grk, Zhlatina, Bogdanusa, Gegic</a:t>
            </a:r>
          </a:p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- Belangrijkste autochtone </a:t>
            </a:r>
            <a:r>
              <a:rPr lang="nl-BE" b="1" dirty="0">
                <a:latin typeface="Comic Sans MS"/>
                <a:cs typeface="Comic Sans MS"/>
              </a:rPr>
              <a:t>rode</a:t>
            </a:r>
            <a:r>
              <a:rPr lang="nl-BE" dirty="0">
                <a:latin typeface="Comic Sans MS"/>
                <a:cs typeface="Comic Sans MS"/>
              </a:rPr>
              <a:t> druiven : </a:t>
            </a:r>
          </a:p>
          <a:p>
            <a:pPr lvl="2"/>
            <a:r>
              <a:rPr lang="nl-BE" dirty="0">
                <a:latin typeface="Comic Sans MS"/>
                <a:cs typeface="Comic Sans MS"/>
              </a:rPr>
              <a:t>Plavac Mali, Refosk, Teran, Babic, Crljenak of Tribidag (=Zinfandel), Lasin, Plavina, Vranac</a:t>
            </a:r>
          </a:p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- Mondiale druiven </a:t>
            </a:r>
          </a:p>
          <a:p>
            <a:pPr lvl="2"/>
            <a:r>
              <a:rPr lang="nl-BE" dirty="0">
                <a:latin typeface="Comic Sans MS"/>
                <a:cs typeface="Comic Sans MS"/>
              </a:rPr>
              <a:t>Cabernet Franc, Cabernet Sauvignon, Merlot, Pinot Noir, Syrah, </a:t>
            </a:r>
          </a:p>
          <a:p>
            <a:pPr lvl="2"/>
            <a:r>
              <a:rPr lang="nl-BE" dirty="0">
                <a:latin typeface="Comic Sans MS"/>
                <a:cs typeface="Comic Sans MS"/>
              </a:rPr>
              <a:t>Chardonnay, Pinot Sivi (Pinot Gris), Pinot Blanc, Riesling, Gewürztraminer, Sauvignon Blanc …</a:t>
            </a:r>
          </a:p>
        </p:txBody>
      </p:sp>
    </p:spTree>
    <p:extLst>
      <p:ext uri="{BB962C8B-B14F-4D97-AF65-F5344CB8AC3E}">
        <p14:creationId xmlns:p14="http://schemas.microsoft.com/office/powerpoint/2010/main" val="122904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Wines Out Of The Boxxx : </a:t>
            </a:r>
            <a:b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Onze troeven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latin typeface="Comic Sans MS"/>
                <a:cs typeface="Comic Sans MS"/>
              </a:rPr>
              <a:t>Eigen import</a:t>
            </a:r>
          </a:p>
          <a:p>
            <a:r>
              <a:rPr lang="nl-BE" dirty="0">
                <a:latin typeface="Comic Sans MS"/>
                <a:cs typeface="Comic Sans MS"/>
              </a:rPr>
              <a:t>Nichemarkten </a:t>
            </a:r>
          </a:p>
          <a:p>
            <a:r>
              <a:rPr lang="nl-BE" dirty="0">
                <a:latin typeface="Comic Sans MS"/>
                <a:cs typeface="Comic Sans MS"/>
              </a:rPr>
              <a:t>Specialisatie </a:t>
            </a:r>
          </a:p>
          <a:p>
            <a:r>
              <a:rPr lang="nl-BE" dirty="0">
                <a:latin typeface="Comic Sans MS"/>
                <a:cs typeface="Comic Sans MS"/>
              </a:rPr>
              <a:t>Food pairing advies (sommelier visie) </a:t>
            </a:r>
          </a:p>
          <a:p>
            <a:r>
              <a:rPr lang="nl-BE" dirty="0">
                <a:latin typeface="Comic Sans MS"/>
                <a:cs typeface="Comic Sans MS"/>
              </a:rPr>
              <a:t>Kwaliteit (Scores 90 +, bewaring) </a:t>
            </a:r>
          </a:p>
          <a:p>
            <a:r>
              <a:rPr lang="nl-BE" dirty="0">
                <a:latin typeface="Comic Sans MS"/>
                <a:cs typeface="Comic Sans MS"/>
              </a:rPr>
              <a:t>Exclusiviteit</a:t>
            </a:r>
          </a:p>
          <a:p>
            <a:r>
              <a:rPr lang="nl-BE" dirty="0">
                <a:latin typeface="Comic Sans MS"/>
                <a:cs typeface="Comic Sans MS"/>
              </a:rPr>
              <a:t>Maatwerk </a:t>
            </a:r>
          </a:p>
          <a:p>
            <a:r>
              <a:rPr lang="nl-BE" dirty="0">
                <a:latin typeface="Comic Sans MS"/>
                <a:cs typeface="Comic Sans MS"/>
              </a:rPr>
              <a:t>Flexibiliteit</a:t>
            </a:r>
          </a:p>
        </p:txBody>
      </p:sp>
    </p:spTree>
    <p:extLst>
      <p:ext uri="{BB962C8B-B14F-4D97-AF65-F5344CB8AC3E}">
        <p14:creationId xmlns:p14="http://schemas.microsoft.com/office/powerpoint/2010/main" val="6932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Ons aanbod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latin typeface="Comic Sans MS"/>
                <a:cs typeface="Comic Sans MS"/>
              </a:rPr>
              <a:t>Balkan: 36 producenten 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Croatië (30)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Slovenië (2)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Herzegovina (2)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Servië (1)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Moldavië (1)</a:t>
            </a:r>
          </a:p>
          <a:p>
            <a:r>
              <a:rPr lang="nl-BE" dirty="0">
                <a:latin typeface="Comic Sans MS"/>
                <a:cs typeface="Comic Sans MS"/>
              </a:rPr>
              <a:t>New York State : 8</a:t>
            </a:r>
          </a:p>
          <a:p>
            <a:r>
              <a:rPr lang="nl-BE" dirty="0">
                <a:latin typeface="Comic Sans MS"/>
                <a:cs typeface="Comic Sans MS"/>
              </a:rPr>
              <a:t>Kaukasus : 5 </a:t>
            </a:r>
          </a:p>
          <a:p>
            <a:r>
              <a:rPr lang="nl-BE" dirty="0">
                <a:latin typeface="Comic Sans MS"/>
                <a:cs typeface="Comic Sans MS"/>
              </a:rPr>
              <a:t>Varia : Libanon, Oostenrijk, Italië (elk 1)</a:t>
            </a:r>
          </a:p>
        </p:txBody>
      </p:sp>
    </p:spTree>
    <p:extLst>
      <p:ext uri="{BB962C8B-B14F-4D97-AF65-F5344CB8AC3E}">
        <p14:creationId xmlns:p14="http://schemas.microsoft.com/office/powerpoint/2010/main" val="8075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Onze ideale klanten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>
                <a:latin typeface="Comic Sans MS"/>
                <a:cs typeface="Comic Sans MS"/>
              </a:rPr>
              <a:t>Horeca 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Restaurants (met gevarieerde wijnkaart)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wine bars</a:t>
            </a:r>
          </a:p>
          <a:p>
            <a:pPr lvl="1"/>
            <a:r>
              <a:rPr lang="nl-BE" dirty="0">
                <a:latin typeface="Comic Sans MS"/>
                <a:cs typeface="Comic Sans MS"/>
              </a:rPr>
              <a:t>cateraars</a:t>
            </a:r>
          </a:p>
          <a:p>
            <a:r>
              <a:rPr lang="nl-BE" dirty="0">
                <a:latin typeface="Comic Sans MS"/>
                <a:cs typeface="Comic Sans MS"/>
              </a:rPr>
              <a:t>Particulieren</a:t>
            </a:r>
          </a:p>
          <a:p>
            <a:r>
              <a:rPr lang="nl-BE" dirty="0">
                <a:latin typeface="Comic Sans MS"/>
                <a:cs typeface="Comic Sans MS"/>
              </a:rPr>
              <a:t>Cavisten</a:t>
            </a:r>
          </a:p>
          <a:p>
            <a:r>
              <a:rPr lang="nl-BE" dirty="0">
                <a:latin typeface="Comic Sans MS"/>
                <a:cs typeface="Comic Sans MS"/>
              </a:rPr>
              <a:t>Wijnclubs</a:t>
            </a:r>
          </a:p>
          <a:p>
            <a:r>
              <a:rPr lang="nl-BE" dirty="0">
                <a:latin typeface="Comic Sans MS"/>
                <a:cs typeface="Comic Sans MS"/>
              </a:rPr>
              <a:t>Bedrijven (incentive, receptie, geschenk)</a:t>
            </a:r>
          </a:p>
          <a:p>
            <a:r>
              <a:rPr lang="nl-BE" dirty="0">
                <a:latin typeface="Comic Sans MS"/>
                <a:cs typeface="Comic Sans MS"/>
              </a:rPr>
              <a:t>Evenementenbureau’s</a:t>
            </a:r>
          </a:p>
        </p:txBody>
      </p:sp>
    </p:spTree>
    <p:extLst>
      <p:ext uri="{BB962C8B-B14F-4D97-AF65-F5344CB8AC3E}">
        <p14:creationId xmlns:p14="http://schemas.microsoft.com/office/powerpoint/2010/main" val="3217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Gezondheid !</a:t>
            </a:r>
          </a:p>
        </p:txBody>
      </p:sp>
      <p:pic>
        <p:nvPicPr>
          <p:cNvPr id="5" name="Tijdelijke aanduiding voor inhoud 4" descr="IMG_34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55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E0BBF-919A-E544-9A12-60F3CA7F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2715AB"/>
                </a:solidFill>
                <a:latin typeface="Comic Sans MS" panose="030F0902030302020204" pitchFamily="66" charset="0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26864-CB7C-764A-9192-8350B3BB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Comic Sans MS" panose="030F0902030302020204" pitchFamily="66" charset="0"/>
              </a:rPr>
              <a:t>Geschiedenis </a:t>
            </a:r>
          </a:p>
          <a:p>
            <a:r>
              <a:rPr lang="nl-BE" dirty="0">
                <a:latin typeface="Comic Sans MS" panose="030F0902030302020204" pitchFamily="66" charset="0"/>
              </a:rPr>
              <a:t>Terroir  </a:t>
            </a:r>
          </a:p>
          <a:p>
            <a:r>
              <a:rPr lang="nl-BE" dirty="0">
                <a:latin typeface="Comic Sans MS" panose="030F0902030302020204" pitchFamily="66" charset="0"/>
              </a:rPr>
              <a:t>Croatië, het perfecte wijnland</a:t>
            </a:r>
          </a:p>
          <a:p>
            <a:r>
              <a:rPr lang="nl-BE" dirty="0">
                <a:latin typeface="Comic Sans MS" panose="030F0902030302020204" pitchFamily="66" charset="0"/>
              </a:rPr>
              <a:t>Wines Out Of The Boxxx </a:t>
            </a:r>
          </a:p>
        </p:txBody>
      </p:sp>
    </p:spTree>
    <p:extLst>
      <p:ext uri="{BB962C8B-B14F-4D97-AF65-F5344CB8AC3E}">
        <p14:creationId xmlns:p14="http://schemas.microsoft.com/office/powerpoint/2010/main" val="3205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Motovun, Istrië, Croatië</a:t>
            </a:r>
            <a:endParaRPr lang="nl-BE" dirty="0">
              <a:solidFill>
                <a:srgbClr val="0000FF"/>
              </a:solidFill>
            </a:endParaRPr>
          </a:p>
        </p:txBody>
      </p:sp>
      <p:pic>
        <p:nvPicPr>
          <p:cNvPr id="4" name="Tijdelijke aanduiding voor inhoud 3" descr="motovun en wijnga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42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Geschiedenis wijnbouw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° 8000 jaar geleden (Kaukasus)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Dalmatië : 400-500 B.C. (Illyriërs)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Verspreiding : Grieken en Christenen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Problemen : Ottomanen, phylloxera, W.O., communisme, Balkanoorlog 1991-2001…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23.500 ha - 800 producenten - 0,77 mio HL </a:t>
            </a:r>
          </a:p>
          <a:p>
            <a:pPr lvl="1">
              <a:buFont typeface="Arial"/>
              <a:buChar char="•"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88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Terroir : 5 parameters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1. Klimaat</a:t>
            </a:r>
          </a:p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2. Geologie </a:t>
            </a:r>
          </a:p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3. Topografie </a:t>
            </a:r>
          </a:p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4. Ampelografie </a:t>
            </a:r>
          </a:p>
          <a:p>
            <a:pPr marL="457200" lvl="1" indent="0">
              <a:buNone/>
            </a:pPr>
            <a:r>
              <a:rPr lang="nl-BE" dirty="0">
                <a:latin typeface="Comic Sans MS"/>
                <a:cs typeface="Comic Sans MS"/>
              </a:rPr>
              <a:t>5. Mens </a:t>
            </a:r>
          </a:p>
          <a:p>
            <a:pPr marL="457200" lvl="1" indent="0">
              <a:buNone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81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1. Klimaat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Temperatuur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Gemiddelde (jaar) 10-20 °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Neerslag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Minimum 600 mm / jr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Zonneschijn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Minimum 1600 u / jr</a:t>
            </a:r>
          </a:p>
          <a:p>
            <a:pPr marL="457200" lvl="1" indent="0">
              <a:buNone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94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794" y="160337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715AB"/>
                </a:solidFill>
                <a:latin typeface="Comic Sans MS" panose="030F0902030302020204" pitchFamily="66" charset="0"/>
              </a:rPr>
              <a:t>Temperatuur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052736"/>
            <a:ext cx="8890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2. Geologie </a:t>
            </a:r>
            <a:b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Vruchtbaar / arm 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Drainerend / waterhoudend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Soorten :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Kiezel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Kalksteen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Klei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Leem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Leisteen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Graniet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Zand </a:t>
            </a:r>
          </a:p>
          <a:p>
            <a:pPr marL="457200" lvl="1" indent="0">
              <a:buNone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615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00FF"/>
                </a:solidFill>
                <a:latin typeface="Comic Sans MS"/>
                <a:cs typeface="Comic Sans MS"/>
              </a:rPr>
              <a:t>3. Topografie 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Breedtegraad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Noordelijk halfrond 30-50 ° NB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Zuidelijk halfrond 30-45 ° ZB 	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Hellingsgraad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Moezel, Peljesac (60%)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Douro, Medimurje (terrassen)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Hoogte </a:t>
            </a:r>
          </a:p>
          <a:p>
            <a:pPr lvl="2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Argentinië : 3115 m </a:t>
            </a:r>
          </a:p>
          <a:p>
            <a:pPr lvl="1">
              <a:buFont typeface="Arial"/>
              <a:buChar char="•"/>
            </a:pPr>
            <a:r>
              <a:rPr lang="nl-BE" dirty="0">
                <a:latin typeface="Comic Sans MS"/>
                <a:cs typeface="Comic Sans MS"/>
              </a:rPr>
              <a:t>Oriëntatie</a:t>
            </a:r>
          </a:p>
          <a:p>
            <a:pPr marL="457200" lvl="1" indent="0">
              <a:buNone/>
            </a:pPr>
            <a:endParaRPr lang="nl-BE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27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33629</TotalTime>
  <Words>549</Words>
  <Application>Microsoft Macintosh PowerPoint</Application>
  <PresentationFormat>Diavoorstelling (4:3)</PresentationFormat>
  <Paragraphs>145</Paragraphs>
  <Slides>19</Slides>
  <Notes>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Office-thema</vt:lpstr>
      <vt:lpstr>   Croatië, het perfecte wijnland  Patrick Dhondt </vt:lpstr>
      <vt:lpstr>Agenda</vt:lpstr>
      <vt:lpstr>Motovun, Istrië, Croatië</vt:lpstr>
      <vt:lpstr>Geschiedenis wijnbouw </vt:lpstr>
      <vt:lpstr>Terroir : 5 parameters</vt:lpstr>
      <vt:lpstr>1. Klimaat </vt:lpstr>
      <vt:lpstr>Temperatuur</vt:lpstr>
      <vt:lpstr>2. Geologie    </vt:lpstr>
      <vt:lpstr>3. Topografie  </vt:lpstr>
      <vt:lpstr>5. De mens : wijnbouwmethoden </vt:lpstr>
      <vt:lpstr>Croatië, het perfecte wijnland</vt:lpstr>
      <vt:lpstr>Uren zonneschijn</vt:lpstr>
      <vt:lpstr>Croatië, het perfecte wijnland</vt:lpstr>
      <vt:lpstr>Croatië : wijngebieden   </vt:lpstr>
      <vt:lpstr>Croatië – druiven  </vt:lpstr>
      <vt:lpstr>Wines Out Of The Boxxx :  Onze troeven</vt:lpstr>
      <vt:lpstr>Ons aanbod</vt:lpstr>
      <vt:lpstr>Onze ideale klanten</vt:lpstr>
      <vt:lpstr>Gezondheid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Istrian Chill Out Wines</dc:title>
  <dc:creator>Gebruiker</dc:creator>
  <cp:lastModifiedBy>Patrick Dhondt</cp:lastModifiedBy>
  <cp:revision>213</cp:revision>
  <cp:lastPrinted>2020-06-13T08:54:50Z</cp:lastPrinted>
  <dcterms:created xsi:type="dcterms:W3CDTF">2012-09-23T12:26:53Z</dcterms:created>
  <dcterms:modified xsi:type="dcterms:W3CDTF">2020-06-15T07:54:10Z</dcterms:modified>
</cp:coreProperties>
</file>